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4" r:id="rId3"/>
    <p:sldId id="263" r:id="rId4"/>
    <p:sldId id="265" r:id="rId5"/>
    <p:sldId id="262" r:id="rId6"/>
  </p:sldIdLst>
  <p:sldSz cx="10693400" cy="7561263"/>
  <p:notesSz cx="9144000" cy="6858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29" autoAdjust="0"/>
  </p:normalViewPr>
  <p:slideViewPr>
    <p:cSldViewPr>
      <p:cViewPr>
        <p:scale>
          <a:sx n="107" d="100"/>
          <a:sy n="107" d="100"/>
        </p:scale>
        <p:origin x="-1182" y="-36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EC80F-2854-4AC1-9CA3-73FBD402D778}" type="datetimeFigureOut">
              <a:rPr lang="en-ZA" smtClean="0"/>
              <a:t>2015/03/09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14350"/>
            <a:ext cx="36385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9B774-C318-4D3A-9CB2-5BFAB1D0B98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1528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Slideshow p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2373"/>
            <a:ext cx="10693400" cy="729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400" y="1836000"/>
            <a:ext cx="9089391" cy="1296559"/>
          </a:xfrm>
        </p:spPr>
        <p:txBody>
          <a:bodyPr anchor="t"/>
          <a:lstStyle>
            <a:lvl1pPr algn="l">
              <a:defRPr sz="4000" b="1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8400" y="3398400"/>
            <a:ext cx="9112796" cy="720052"/>
          </a:xfrm>
        </p:spPr>
        <p:txBody>
          <a:bodyPr/>
          <a:lstStyle>
            <a:lvl1pPr marL="0" indent="0" algn="l">
              <a:buNone/>
              <a:defRPr sz="25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ZA" dirty="0"/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 bwMode="auto">
          <a:xfrm>
            <a:off x="5706739" y="360251"/>
            <a:ext cx="4608513" cy="46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  <a:noAutofit/>
          </a:bodyPr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52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43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34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25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31"/>
              </a:lnSpc>
              <a:buNone/>
            </a:pPr>
            <a:r>
              <a:rPr lang="en-ZA" sz="1400" b="1" dirty="0" smtClean="0">
                <a:solidFill>
                  <a:srgbClr val="E31837"/>
                </a:solidFill>
                <a:latin typeface="Arial" pitchFamily="34" charset="0"/>
                <a:cs typeface="Arial" pitchFamily="34" charset="0"/>
              </a:rPr>
              <a:t>Logistical Services</a:t>
            </a:r>
          </a:p>
          <a:p>
            <a:pPr marL="0" indent="0">
              <a:lnSpc>
                <a:spcPts val="1131"/>
              </a:lnSpc>
              <a:buNone/>
            </a:pPr>
            <a:r>
              <a:rPr lang="en-ZA" sz="1400" b="1" dirty="0" smtClean="0">
                <a:solidFill>
                  <a:srgbClr val="E31837"/>
                </a:solidFill>
                <a:latin typeface="Arial" pitchFamily="34" charset="0"/>
                <a:cs typeface="Arial" pitchFamily="34" charset="0"/>
              </a:rPr>
              <a:t>Facility Management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411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51575-FE31-4616-8BA1-1CC4F8E76236}" type="datetime1">
              <a:rPr lang="en-ZA" smtClean="0"/>
              <a:t>2015/03/09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C0F78-1A7C-439D-9529-360E7FD7599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98400" y="3398399"/>
            <a:ext cx="9462036" cy="3406567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0870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51575-FE31-4616-8BA1-1CC4F8E76236}" type="datetime1">
              <a:rPr lang="en-ZA" smtClean="0"/>
              <a:t>2015/03/09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C0F78-1A7C-439D-9529-360E7FD7599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98400" y="3398400"/>
            <a:ext cx="9462036" cy="3262551"/>
          </a:xfrm>
        </p:spPr>
        <p:txBody>
          <a:bodyPr/>
          <a:lstStyle>
            <a:lvl1pPr marL="0" indent="0">
              <a:buNone/>
              <a:defRPr sz="2500"/>
            </a:lvl1pPr>
            <a:lvl2pPr marL="457200" indent="0">
              <a:buNone/>
              <a:defRPr sz="2500"/>
            </a:lvl2pPr>
            <a:lvl3pPr marL="914400" indent="0">
              <a:buNone/>
              <a:defRPr sz="2500"/>
            </a:lvl3pPr>
            <a:lvl4pPr marL="1371600" indent="0">
              <a:buNone/>
              <a:defRPr sz="2500"/>
            </a:lvl4pPr>
            <a:lvl5pPr marL="1828800" indent="0">
              <a:buNone/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7358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401" y="1569600"/>
            <a:ext cx="940082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400" y="3398400"/>
            <a:ext cx="4519402" cy="3456384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1" y="3398400"/>
            <a:ext cx="4663417" cy="3456384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2FD8A-CFE2-42F8-92F3-9F9499E7F3E3}" type="datetime1">
              <a:rPr lang="en-ZA" smtClean="0"/>
              <a:t>2015/03/09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967AA-7EA4-4145-BA47-1DA39AE63AE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380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51575-FE31-4616-8BA1-1CC4F8E76236}" type="datetime1">
              <a:rPr lang="en-ZA" smtClean="0"/>
              <a:t>2015/03/09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C0F78-1A7C-439D-9529-360E7FD7599B}" type="slidenum">
              <a:rPr lang="en-ZA"/>
              <a:pPr>
                <a:defRPr/>
              </a:pPr>
              <a:t>‹#›</a:t>
            </a:fld>
            <a:endParaRPr lang="en-ZA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98400" y="2916535"/>
            <a:ext cx="9462036" cy="3406567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5780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E52A3-41A8-420F-95F5-4E7EAC7118A6}" type="datetime1">
              <a:rPr lang="en-ZA" smtClean="0"/>
              <a:t>2015/03/09</a:t>
            </a:fld>
            <a:endParaRPr lang="en-Z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A3F5D-7979-4746-BD61-A95278CAA47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0039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Slideshow p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7" y="224360"/>
            <a:ext cx="10682933" cy="7309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400" y="3060551"/>
            <a:ext cx="9420225" cy="36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 smtClean="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5706739" y="360251"/>
            <a:ext cx="4608513" cy="46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  <a:noAutofit/>
          </a:bodyPr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52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43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34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25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31"/>
              </a:lnSpc>
              <a:buNone/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Logistical Services</a:t>
            </a:r>
          </a:p>
          <a:p>
            <a:pPr marL="0" indent="0">
              <a:lnSpc>
                <a:spcPts val="1131"/>
              </a:lnSpc>
              <a:buNone/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Facility Management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7" r:id="rId5"/>
    <p:sldLayoutId id="2147483655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2813" rtl="0" fontAlgn="base">
        <a:spcBef>
          <a:spcPct val="0"/>
        </a:spcBef>
        <a:spcAft>
          <a:spcPct val="0"/>
        </a:spcAft>
        <a:defRPr sz="4000" b="1" kern="1200" cap="all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1363" indent="-28416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14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86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58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»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552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3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4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5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2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4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5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7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9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400" y="1836000"/>
            <a:ext cx="9089391" cy="792503"/>
          </a:xfrm>
        </p:spPr>
        <p:txBody>
          <a:bodyPr/>
          <a:lstStyle/>
          <a:p>
            <a:pPr algn="ctr"/>
            <a:r>
              <a:rPr lang="en-ZA" dirty="0"/>
              <a:t>TIMETABLE PLANNING </a:t>
            </a:r>
            <a:r>
              <a:rPr lang="en-ZA" dirty="0" smtClean="0"/>
              <a:t>MEETING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8400" y="3398399"/>
            <a:ext cx="9112796" cy="5926847"/>
          </a:xfrm>
        </p:spPr>
        <p:txBody>
          <a:bodyPr/>
          <a:lstStyle/>
          <a:p>
            <a:pPr lvl="0" algn="ctr"/>
            <a:r>
              <a:rPr lang="en-ZA" sz="1800" b="1" dirty="0"/>
              <a:t>PLANNING FOR THE </a:t>
            </a:r>
            <a:r>
              <a:rPr lang="en-ZA" sz="1800" b="1" dirty="0" smtClean="0"/>
              <a:t>SECOND SEMESTER </a:t>
            </a:r>
            <a:r>
              <a:rPr lang="en-ZA" sz="1800" b="1" dirty="0"/>
              <a:t>2015 TIMETABLES</a:t>
            </a:r>
          </a:p>
          <a:p>
            <a:pPr lvl="0" algn="ctr"/>
            <a:endParaRPr lang="en-ZA" sz="1800" dirty="0"/>
          </a:p>
          <a:p>
            <a:pPr lvl="0" algn="ctr"/>
            <a:r>
              <a:rPr lang="en-ZA" sz="1800" dirty="0"/>
              <a:t>Date:   </a:t>
            </a:r>
            <a:r>
              <a:rPr lang="en-ZA" sz="1800" dirty="0" smtClean="0"/>
              <a:t>13 March 2015</a:t>
            </a:r>
            <a:endParaRPr lang="en-ZA" sz="1800" dirty="0"/>
          </a:p>
          <a:p>
            <a:pPr lvl="0" algn="ctr"/>
            <a:r>
              <a:rPr lang="en-ZA" sz="1800" dirty="0"/>
              <a:t>Time:   09:30 – 11:30</a:t>
            </a:r>
          </a:p>
          <a:p>
            <a:pPr lvl="0" algn="ctr"/>
            <a:r>
              <a:rPr lang="en-ZA" sz="1800" dirty="0"/>
              <a:t>Venue: Prestige Auditorium, Building 21-148</a:t>
            </a:r>
          </a:p>
          <a:p>
            <a:pPr lvl="0"/>
            <a:endParaRPr lang="en-ZA" sz="1800" dirty="0"/>
          </a:p>
          <a:p>
            <a:pPr lvl="0"/>
            <a:endParaRPr lang="en-ZA" sz="1800" dirty="0"/>
          </a:p>
          <a:p>
            <a:pPr lvl="0" algn="ctr"/>
            <a:r>
              <a:rPr lang="en-ZA" sz="1800" b="1" dirty="0"/>
              <a:t>Chairperson:</a:t>
            </a:r>
            <a:r>
              <a:rPr lang="en-ZA" sz="1800" dirty="0"/>
              <a:t/>
            </a:r>
            <a:br>
              <a:rPr lang="en-ZA" sz="1800" dirty="0"/>
            </a:br>
            <a:r>
              <a:rPr lang="en-ZA" sz="1800" dirty="0"/>
              <a:t/>
            </a:r>
            <a:br>
              <a:rPr lang="en-ZA" sz="1800" dirty="0"/>
            </a:br>
            <a:r>
              <a:rPr lang="en-ZA" sz="1800" dirty="0"/>
              <a:t>Mrs Linda van der Meijde, Deputy Director: Facility Management</a:t>
            </a:r>
          </a:p>
          <a:p>
            <a:pPr>
              <a:defRPr/>
            </a:pPr>
            <a:endParaRPr lang="en-ZA" sz="1800" dirty="0"/>
          </a:p>
        </p:txBody>
      </p:sp>
    </p:spTree>
    <p:extLst>
      <p:ext uri="{BB962C8B-B14F-4D97-AF65-F5344CB8AC3E}">
        <p14:creationId xmlns:p14="http://schemas.microsoft.com/office/powerpoint/2010/main" val="247081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7C0F78-1A7C-439D-9529-360E7FD7599B}" type="slidenum">
              <a:rPr lang="en-ZA" smtClean="0"/>
              <a:pPr>
                <a:defRPr/>
              </a:pPr>
              <a:t>2</a:t>
            </a:fld>
            <a:endParaRPr lang="en-ZA"/>
          </a:p>
        </p:txBody>
      </p:sp>
      <p:sp>
        <p:nvSpPr>
          <p:cNvPr id="5" name="Title 7"/>
          <p:cNvSpPr>
            <a:spLocks noGrp="1"/>
          </p:cNvSpPr>
          <p:nvPr>
            <p:ph type="title"/>
          </p:nvPr>
        </p:nvSpPr>
        <p:spPr>
          <a:xfrm>
            <a:off x="666180" y="1044327"/>
            <a:ext cx="9472836" cy="698863"/>
          </a:xfrm>
        </p:spPr>
        <p:txBody>
          <a:bodyPr/>
          <a:lstStyle/>
          <a:p>
            <a:pPr algn="ctr"/>
            <a:r>
              <a:rPr lang="en-US" sz="2400" dirty="0"/>
              <a:t>AGENDA</a:t>
            </a:r>
            <a:endParaRPr lang="en-ZA" sz="2400" dirty="0"/>
          </a:p>
        </p:txBody>
      </p:sp>
      <p:sp>
        <p:nvSpPr>
          <p:cNvPr id="6" name="Subtitle 2"/>
          <p:cNvSpPr txBox="1">
            <a:spLocks noGrp="1"/>
          </p:cNvSpPr>
          <p:nvPr>
            <p:ph sz="half" idx="1"/>
          </p:nvPr>
        </p:nvSpPr>
        <p:spPr bwMode="auto">
          <a:xfrm>
            <a:off x="882204" y="1980431"/>
            <a:ext cx="9462036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marL="0" indent="0" algn="l" defTabSz="912813" rtl="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  <a:tabLst>
                <a:tab pos="360363" algn="l"/>
              </a:tabLst>
              <a:defRPr lang="en-GB" sz="1100" b="0" kern="1200" baseline="0">
                <a:solidFill>
                  <a:schemeClr val="bg1"/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91" indent="0" algn="ctr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-347663" algn="l" defTabSz="912813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sz="1200" b="0" i="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574" indent="0" algn="ctr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765" indent="0" algn="ctr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956" indent="0" algn="ctr" defTabSz="914382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147" indent="0" algn="ctr" defTabSz="914382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339" indent="0" algn="ctr" defTabSz="914382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530" indent="0" algn="ctr" defTabSz="914382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ZA" sz="1400" dirty="0" smtClean="0">
                <a:solidFill>
                  <a:schemeClr val="tx1"/>
                </a:solidFill>
              </a:rPr>
              <a:t>  	</a:t>
            </a:r>
            <a:r>
              <a:rPr lang="en-ZA" sz="1200" dirty="0" smtClean="0">
                <a:solidFill>
                  <a:schemeClr val="tx1"/>
                </a:solidFill>
              </a:rPr>
              <a:t>Welcoming </a:t>
            </a:r>
          </a:p>
          <a:p>
            <a:pPr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  	Attendance (register)</a:t>
            </a:r>
          </a:p>
          <a:p>
            <a:pPr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  	Apologies </a:t>
            </a:r>
            <a:endParaRPr lang="en-ZA" sz="12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 	Mrs V Ranjit – Director: Logistical Services</a:t>
            </a:r>
            <a:endParaRPr lang="en-ZA" sz="12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 	Feedback on group allocation - (Ms Tebogo Thantsa / Mr Fanie du Plooy from AQS)</a:t>
            </a:r>
          </a:p>
          <a:p>
            <a:pPr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  	Submission dates and procedures - (Slide 3-4)</a:t>
            </a:r>
          </a:p>
          <a:p>
            <a:pPr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  	Submission dates for 2015 (SR1, SR2, Final submission of timetables) </a:t>
            </a:r>
          </a:p>
          <a:p>
            <a:pPr marL="722313" lvl="2" indent="-366713">
              <a:defRPr/>
            </a:pPr>
            <a:r>
              <a:rPr lang="en-ZA" dirty="0" smtClean="0">
                <a:solidFill>
                  <a:schemeClr val="tx1"/>
                </a:solidFill>
              </a:rPr>
              <a:t>SR1 –  8 April 2015 (revised form on the staff portal)</a:t>
            </a:r>
          </a:p>
          <a:p>
            <a:pPr marL="722313" lvl="2" indent="-366713">
              <a:defRPr/>
            </a:pPr>
            <a:r>
              <a:rPr lang="en-ZA" dirty="0" smtClean="0">
                <a:solidFill>
                  <a:schemeClr val="tx1"/>
                </a:solidFill>
              </a:rPr>
              <a:t>SR2 –  7 May 2015 </a:t>
            </a:r>
          </a:p>
          <a:p>
            <a:pPr marL="722313" lvl="2" indent="-366713">
              <a:defRPr/>
            </a:pPr>
            <a:r>
              <a:rPr lang="en-ZA" dirty="0" smtClean="0">
                <a:solidFill>
                  <a:schemeClr val="tx1"/>
                </a:solidFill>
              </a:rPr>
              <a:t>Timetables – Excel Format for submission </a:t>
            </a:r>
            <a:r>
              <a:rPr lang="en-ZA" b="1" i="1" dirty="0" smtClean="0">
                <a:solidFill>
                  <a:schemeClr val="tx1"/>
                </a:solidFill>
              </a:rPr>
              <a:t>(to be sent to departments on 18 May 2015)</a:t>
            </a:r>
          </a:p>
          <a:p>
            <a:pPr marL="722313" lvl="2" indent="-366713">
              <a:defRPr/>
            </a:pPr>
            <a:r>
              <a:rPr lang="en-ZA" dirty="0" smtClean="0">
                <a:solidFill>
                  <a:schemeClr val="tx1"/>
                </a:solidFill>
              </a:rPr>
              <a:t>Submission of timetables – 12 June </a:t>
            </a:r>
            <a:r>
              <a:rPr lang="en-ZA" dirty="0" smtClean="0">
                <a:solidFill>
                  <a:schemeClr val="tx1"/>
                </a:solidFill>
              </a:rPr>
              <a:t>2015 </a:t>
            </a:r>
            <a:r>
              <a:rPr lang="en-ZA" b="1" i="1" dirty="0" smtClean="0">
                <a:solidFill>
                  <a:schemeClr val="tx1"/>
                </a:solidFill>
              </a:rPr>
              <a:t>(including lecturer and student timetables)</a:t>
            </a:r>
            <a:endParaRPr lang="en-ZA" b="1" i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  	First right use venues for 2015  </a:t>
            </a:r>
          </a:p>
          <a:p>
            <a:pPr marL="722313" indent="-366713">
              <a:buFont typeface="Wingdings" panose="05000000000000000000" pitchFamily="2" charset="2"/>
              <a:buChar char="q"/>
              <a:tabLst/>
              <a:defRPr/>
            </a:pPr>
            <a:r>
              <a:rPr lang="en-ZA" sz="1200" dirty="0" err="1" smtClean="0">
                <a:solidFill>
                  <a:schemeClr val="tx1"/>
                </a:solidFill>
              </a:rPr>
              <a:t>Soshanguve</a:t>
            </a:r>
            <a:r>
              <a:rPr lang="en-ZA" sz="1200" dirty="0" smtClean="0">
                <a:solidFill>
                  <a:schemeClr val="tx1"/>
                </a:solidFill>
              </a:rPr>
              <a:t> South Campus</a:t>
            </a:r>
          </a:p>
          <a:p>
            <a:pPr marL="722313" indent="-366713">
              <a:buFont typeface="Wingdings" panose="05000000000000000000" pitchFamily="2" charset="2"/>
              <a:buChar char="q"/>
              <a:tabLst/>
              <a:defRPr/>
            </a:pPr>
            <a:r>
              <a:rPr lang="en-ZA" sz="1200" dirty="0" err="1" smtClean="0">
                <a:solidFill>
                  <a:schemeClr val="tx1"/>
                </a:solidFill>
              </a:rPr>
              <a:t>Soshanguve</a:t>
            </a:r>
            <a:r>
              <a:rPr lang="en-ZA" sz="1200" dirty="0" smtClean="0">
                <a:solidFill>
                  <a:schemeClr val="tx1"/>
                </a:solidFill>
              </a:rPr>
              <a:t> North Campus</a:t>
            </a:r>
          </a:p>
          <a:p>
            <a:pPr marL="722313" indent="-366713">
              <a:buFont typeface="Wingdings" panose="05000000000000000000" pitchFamily="2" charset="2"/>
              <a:buChar char="q"/>
              <a:tabLst/>
              <a:defRPr/>
            </a:pPr>
            <a:r>
              <a:rPr lang="en-ZA" sz="1200" dirty="0" err="1" smtClean="0">
                <a:solidFill>
                  <a:schemeClr val="tx1"/>
                </a:solidFill>
              </a:rPr>
              <a:t>Garankuwa</a:t>
            </a:r>
            <a:r>
              <a:rPr lang="en-ZA" sz="1200" dirty="0" smtClean="0">
                <a:solidFill>
                  <a:schemeClr val="tx1"/>
                </a:solidFill>
              </a:rPr>
              <a:t> Campus</a:t>
            </a:r>
          </a:p>
          <a:p>
            <a:pPr marL="722313" indent="-366713">
              <a:buFont typeface="Wingdings" panose="05000000000000000000" pitchFamily="2" charset="2"/>
              <a:buChar char="q"/>
              <a:tabLst/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Pretoria Campus		</a:t>
            </a:r>
          </a:p>
          <a:p>
            <a:pPr>
              <a:buNone/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8.	HEMIS reporting</a:t>
            </a:r>
          </a:p>
          <a:p>
            <a:pPr marL="342900" indent="-342900">
              <a:buAutoNum type="arabicPeriod" startAt="9"/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General</a:t>
            </a:r>
          </a:p>
          <a:p>
            <a:pPr marL="722313" indent="-366713">
              <a:buFont typeface="Wingdings" panose="05000000000000000000" pitchFamily="2" charset="2"/>
              <a:buChar char="q"/>
              <a:tabLst/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Timetables on Saturdays</a:t>
            </a:r>
            <a:endParaRPr lang="en-ZA" sz="1200" dirty="0">
              <a:solidFill>
                <a:schemeClr val="tx1"/>
              </a:solidFill>
            </a:endParaRPr>
          </a:p>
          <a:p>
            <a:pPr marL="722313" indent="-366713">
              <a:buFont typeface="Wingdings" panose="05000000000000000000" pitchFamily="2" charset="2"/>
              <a:buChar char="q"/>
              <a:tabLst/>
              <a:defRPr/>
            </a:pPr>
            <a:r>
              <a:rPr lang="en-ZA" sz="1200" dirty="0" smtClean="0">
                <a:solidFill>
                  <a:schemeClr val="tx1"/>
                </a:solidFill>
              </a:rPr>
              <a:t>Management &amp; maintenance of TLWT equipment</a:t>
            </a:r>
          </a:p>
          <a:p>
            <a:pPr>
              <a:buNone/>
              <a:defRPr/>
            </a:pPr>
            <a:endParaRPr lang="en-ZA" sz="1200" dirty="0" smtClean="0">
              <a:solidFill>
                <a:schemeClr val="tx1"/>
              </a:solidFill>
            </a:endParaRPr>
          </a:p>
          <a:p>
            <a:pPr marL="628641" lvl="1" indent="-171450">
              <a:buFont typeface="Wingdings" panose="05000000000000000000" pitchFamily="2" charset="2"/>
              <a:buChar char="q"/>
              <a:defRPr/>
            </a:pPr>
            <a:endParaRPr lang="en-ZA" sz="2600" dirty="0">
              <a:solidFill>
                <a:schemeClr val="tx1"/>
              </a:solidFill>
            </a:endParaRPr>
          </a:p>
          <a:p>
            <a:pPr>
              <a:buNone/>
              <a:defRPr/>
            </a:pPr>
            <a:endParaRPr lang="en-ZA" sz="1200" dirty="0" smtClean="0">
              <a:solidFill>
                <a:schemeClr val="tx1"/>
              </a:solidFill>
            </a:endParaRPr>
          </a:p>
          <a:p>
            <a:pPr marL="722313" lvl="2" indent="-366713">
              <a:buNone/>
              <a:defRPr/>
            </a:pPr>
            <a:r>
              <a:rPr lang="en-ZA" sz="1400" dirty="0" smtClean="0">
                <a:solidFill>
                  <a:schemeClr val="tx1"/>
                </a:solidFill>
              </a:rPr>
              <a:t>	</a:t>
            </a:r>
          </a:p>
          <a:p>
            <a:pPr>
              <a:buFontTx/>
              <a:buNone/>
              <a:defRPr/>
            </a:pPr>
            <a:endParaRPr lang="en-Z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603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967AA-7EA4-4145-BA47-1DA39AE63AEC}" type="slidenum">
              <a:rPr lang="en-ZA" smtClean="0"/>
              <a:pPr>
                <a:defRPr/>
              </a:pPr>
              <a:t>3</a:t>
            </a:fld>
            <a:endParaRPr lang="en-ZA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666180" y="1116335"/>
            <a:ext cx="9400827" cy="698863"/>
          </a:xfrm>
        </p:spPr>
        <p:txBody>
          <a:bodyPr/>
          <a:lstStyle/>
          <a:p>
            <a:pPr algn="ctr"/>
            <a:r>
              <a:rPr lang="en-US" sz="2400" dirty="0" smtClean="0"/>
              <a:t>SUBMISSION DATES</a:t>
            </a:r>
            <a:endParaRPr lang="en-ZA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219344"/>
              </p:ext>
            </p:extLst>
          </p:nvPr>
        </p:nvGraphicFramePr>
        <p:xfrm>
          <a:off x="666180" y="1836415"/>
          <a:ext cx="9433048" cy="4924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0715"/>
                <a:gridCol w="2514019"/>
                <a:gridCol w="5178314"/>
              </a:tblGrid>
              <a:tr h="71810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ZA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Second semester 2015 Timetables</a:t>
                      </a:r>
                      <a:endParaRPr lang="en-ZA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Z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529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13 March </a:t>
                      </a:r>
                      <a:r>
                        <a:rPr lang="en-GB" sz="1600" dirty="0" smtClean="0">
                          <a:effectLst/>
                        </a:rPr>
                        <a:t>2015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Timetable Planning Meeting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09:30 – 11:00 – Prestige Auditorium, Pretoria Campus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05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08 </a:t>
                      </a:r>
                      <a:r>
                        <a:rPr lang="en-GB" sz="1600" dirty="0">
                          <a:effectLst/>
                        </a:rPr>
                        <a:t>April 2015</a:t>
                      </a: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r>
                        <a:rPr lang="en-GB" sz="1600" baseline="30000" dirty="0">
                          <a:effectLst/>
                        </a:rPr>
                        <a:t>nd</a:t>
                      </a:r>
                      <a:r>
                        <a:rPr lang="en-GB" sz="1600" dirty="0">
                          <a:effectLst/>
                        </a:rPr>
                        <a:t> Semester 2015</a:t>
                      </a: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SR1 – Service Request to service delivery department </a:t>
                      </a:r>
                      <a:r>
                        <a:rPr lang="en-GB" sz="1600" dirty="0" smtClean="0">
                          <a:effectLst/>
                        </a:rPr>
                        <a:t>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from </a:t>
                      </a:r>
                      <a:r>
                        <a:rPr lang="en-GB" sz="1600" dirty="0">
                          <a:effectLst/>
                        </a:rPr>
                        <a:t>service requesting department</a:t>
                      </a:r>
                      <a:r>
                        <a:rPr lang="en-GB" sz="1600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05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07 May 2015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r>
                        <a:rPr lang="en-GB" sz="1600" baseline="30000" dirty="0">
                          <a:effectLst/>
                        </a:rPr>
                        <a:t>nd</a:t>
                      </a:r>
                      <a:r>
                        <a:rPr lang="en-GB" sz="1600" dirty="0">
                          <a:effectLst/>
                        </a:rPr>
                        <a:t> Semester 2015</a:t>
                      </a: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SR2 – Service Delivery back from service department </a:t>
                      </a:r>
                      <a:r>
                        <a:rPr lang="en-GB" sz="1600" dirty="0" smtClean="0">
                          <a:effectLst/>
                        </a:rPr>
                        <a:t>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to </a:t>
                      </a:r>
                      <a:r>
                        <a:rPr lang="en-GB" sz="1600" dirty="0">
                          <a:effectLst/>
                        </a:rPr>
                        <a:t>service requesting department</a:t>
                      </a:r>
                      <a:r>
                        <a:rPr lang="en-GB" sz="1600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9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18 May </a:t>
                      </a:r>
                      <a:r>
                        <a:rPr lang="en-GB" sz="1600" dirty="0" smtClean="0">
                          <a:effectLst/>
                        </a:rPr>
                        <a:t>2015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Facility Management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Excel format for submission of timetables to departments</a:t>
                      </a: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63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 June 2015</a:t>
                      </a: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r>
                        <a:rPr lang="en-GB" sz="1600" baseline="30000" dirty="0">
                          <a:effectLst/>
                        </a:rPr>
                        <a:t>nd</a:t>
                      </a:r>
                      <a:r>
                        <a:rPr lang="en-GB" sz="1600" dirty="0">
                          <a:effectLst/>
                        </a:rPr>
                        <a:t> Semester 2015</a:t>
                      </a: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Final date for Timetable submission to Facility Management*</a:t>
                      </a:r>
                      <a:endParaRPr lang="en-ZA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effectLst/>
                        </a:rPr>
                        <a:t>Venue requests</a:t>
                      </a:r>
                      <a:r>
                        <a:rPr lang="en-GB" sz="1600" dirty="0">
                          <a:effectLst/>
                        </a:rPr>
                        <a:t>:</a:t>
                      </a:r>
                      <a:endParaRPr lang="en-ZA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Calibri"/>
                        <a:buChar char="-"/>
                      </a:pPr>
                      <a:r>
                        <a:rPr lang="en-GB" sz="1600" dirty="0">
                          <a:effectLst/>
                        </a:rPr>
                        <a:t>SR 4 requests</a:t>
                      </a:r>
                      <a:endParaRPr lang="en-ZA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Calibri"/>
                        <a:buChar char="-"/>
                      </a:pPr>
                      <a:r>
                        <a:rPr lang="en-GB" sz="1600" dirty="0">
                          <a:effectLst/>
                        </a:rPr>
                        <a:t>Test dates</a:t>
                      </a:r>
                      <a:endParaRPr lang="en-ZA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Calibri"/>
                        <a:buChar char="-"/>
                      </a:pPr>
                      <a:r>
                        <a:rPr lang="en-GB" sz="1600" dirty="0">
                          <a:effectLst/>
                        </a:rPr>
                        <a:t>Block Course / B Tech dates</a:t>
                      </a:r>
                      <a:endParaRPr lang="en-ZA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95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180" y="1260351"/>
            <a:ext cx="9400827" cy="770871"/>
          </a:xfrm>
        </p:spPr>
        <p:txBody>
          <a:bodyPr/>
          <a:lstStyle/>
          <a:p>
            <a:pPr algn="ctr"/>
            <a:r>
              <a:rPr lang="en-ZA" sz="2400" dirty="0" smtClean="0"/>
              <a:t>PROCEDURE</a:t>
            </a:r>
            <a:endParaRPr lang="en-ZA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967AA-7EA4-4145-BA47-1DA39AE63AEC}" type="slidenum">
              <a:rPr lang="en-ZA" smtClean="0"/>
              <a:pPr>
                <a:defRPr/>
              </a:pPr>
              <a:t>4</a:t>
            </a:fld>
            <a:endParaRPr lang="en-ZA"/>
          </a:p>
        </p:txBody>
      </p:sp>
      <p:sp>
        <p:nvSpPr>
          <p:cNvPr id="6" name="Rectangle 5"/>
          <p:cNvSpPr/>
          <p:nvPr/>
        </p:nvSpPr>
        <p:spPr>
          <a:xfrm>
            <a:off x="666180" y="2268463"/>
            <a:ext cx="95050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dirty="0"/>
              <a:t/>
            </a:r>
            <a:br>
              <a:rPr lang="en-ZA" dirty="0"/>
            </a:br>
            <a:endParaRPr lang="en-ZA" dirty="0"/>
          </a:p>
          <a:p>
            <a:r>
              <a:rPr lang="en-ZA" dirty="0"/>
              <a:t>1.	SR1 form- A formal request is made by the department needing the </a:t>
            </a:r>
            <a:r>
              <a:rPr lang="en-ZA" dirty="0" smtClean="0"/>
              <a:t>service of </a:t>
            </a:r>
            <a:r>
              <a:rPr lang="en-ZA" dirty="0"/>
              <a:t>another </a:t>
            </a:r>
            <a:r>
              <a:rPr lang="en-ZA" dirty="0" smtClean="0"/>
              <a:t>	department </a:t>
            </a:r>
            <a:r>
              <a:rPr lang="en-ZA" dirty="0"/>
              <a:t>by completing the SR1 and submitting it to </a:t>
            </a:r>
            <a:r>
              <a:rPr lang="en-ZA" dirty="0" smtClean="0"/>
              <a:t>the department </a:t>
            </a:r>
            <a:r>
              <a:rPr lang="en-ZA" dirty="0"/>
              <a:t>rendering the </a:t>
            </a:r>
            <a:r>
              <a:rPr lang="en-ZA" dirty="0" smtClean="0"/>
              <a:t>	service</a:t>
            </a:r>
            <a:r>
              <a:rPr lang="en-ZA" dirty="0"/>
              <a:t>.</a:t>
            </a:r>
            <a:br>
              <a:rPr lang="en-ZA" dirty="0"/>
            </a:br>
            <a:endParaRPr lang="en-ZA" dirty="0"/>
          </a:p>
          <a:p>
            <a:r>
              <a:rPr lang="en-ZA" dirty="0"/>
              <a:t>2.	SR2 form - is completed by the department rendering the service and sent </a:t>
            </a:r>
            <a:r>
              <a:rPr lang="en-ZA" dirty="0" smtClean="0"/>
              <a:t>back </a:t>
            </a:r>
            <a:r>
              <a:rPr lang="en-ZA" dirty="0"/>
              <a:t>to the </a:t>
            </a:r>
            <a:r>
              <a:rPr lang="en-ZA" dirty="0" smtClean="0"/>
              <a:t>	service </a:t>
            </a:r>
            <a:r>
              <a:rPr lang="en-ZA" dirty="0"/>
              <a:t>requesting department.</a:t>
            </a:r>
            <a:br>
              <a:rPr lang="en-ZA" dirty="0"/>
            </a:br>
            <a:endParaRPr lang="en-ZA" dirty="0"/>
          </a:p>
          <a:p>
            <a:r>
              <a:rPr lang="en-ZA" dirty="0" smtClean="0"/>
              <a:t>3.	SR4 form - All </a:t>
            </a:r>
            <a:r>
              <a:rPr lang="en-ZA" dirty="0"/>
              <a:t>timetables &amp; venue requests (SR4’s, tests, block / B Tech </a:t>
            </a:r>
            <a:r>
              <a:rPr lang="en-ZA" dirty="0" smtClean="0"/>
              <a:t>courses</a:t>
            </a:r>
            <a:r>
              <a:rPr lang="en-ZA" dirty="0"/>
              <a:t>) to be </a:t>
            </a:r>
            <a:r>
              <a:rPr lang="en-ZA" dirty="0" smtClean="0"/>
              <a:t>	submitted </a:t>
            </a:r>
            <a:r>
              <a:rPr lang="en-ZA" dirty="0"/>
              <a:t>by the Timetable Representative of the </a:t>
            </a:r>
            <a:r>
              <a:rPr lang="en-ZA" dirty="0" smtClean="0"/>
              <a:t>Department</a:t>
            </a:r>
            <a:r>
              <a:rPr lang="en-Z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579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2284" y="2124447"/>
            <a:ext cx="7920880" cy="576064"/>
          </a:xfrm>
        </p:spPr>
        <p:txBody>
          <a:bodyPr/>
          <a:lstStyle/>
          <a:p>
            <a:pPr algn="ctr"/>
            <a:r>
              <a:rPr lang="de-DE" sz="2800" i="1" dirty="0"/>
              <a:t>THANK YOU FOR YOUR ATTENDANCE</a:t>
            </a:r>
            <a:r>
              <a:rPr lang="de-DE" sz="4400" i="1" dirty="0"/>
              <a:t/>
            </a:r>
            <a:br>
              <a:rPr lang="de-DE" sz="4400" i="1" dirty="0"/>
            </a:br>
            <a:r>
              <a:rPr lang="de-DE" sz="4400" i="1" dirty="0"/>
              <a:t/>
            </a:r>
            <a:br>
              <a:rPr lang="de-DE" sz="4400" i="1" dirty="0"/>
            </a:br>
            <a:r>
              <a:rPr lang="de-DE" sz="4400" i="1" dirty="0" smtClean="0"/>
              <a:t/>
            </a:r>
            <a:br>
              <a:rPr lang="de-DE" sz="4400" i="1" dirty="0" smtClean="0"/>
            </a:br>
            <a:r>
              <a:rPr lang="de-DE" sz="2000" i="1" dirty="0" smtClean="0">
                <a:solidFill>
                  <a:schemeClr val="tx1"/>
                </a:solidFill>
              </a:rPr>
              <a:t>Planning Meeting </a:t>
            </a:r>
            <a:r>
              <a:rPr lang="de-DE" sz="2000" i="1" dirty="0">
                <a:solidFill>
                  <a:schemeClr val="tx1"/>
                </a:solidFill>
              </a:rPr>
              <a:t>- </a:t>
            </a:r>
            <a:r>
              <a:rPr lang="de-DE" sz="2000" i="1" dirty="0" smtClean="0">
                <a:solidFill>
                  <a:schemeClr val="tx1"/>
                </a:solidFill>
              </a:rPr>
              <a:t>2016 </a:t>
            </a:r>
            <a:r>
              <a:rPr lang="de-DE" sz="2000" i="1" dirty="0"/>
              <a:t/>
            </a:r>
            <a:br>
              <a:rPr lang="de-DE" sz="2000" i="1" dirty="0"/>
            </a:br>
            <a:r>
              <a:rPr lang="de-DE" sz="2000" i="1" dirty="0"/>
              <a:t/>
            </a:r>
            <a:br>
              <a:rPr lang="de-DE" sz="2000" i="1" dirty="0"/>
            </a:br>
            <a:r>
              <a:rPr lang="de-DE" sz="2000" i="1" dirty="0" smtClean="0">
                <a:solidFill>
                  <a:schemeClr val="tx1"/>
                </a:solidFill>
              </a:rPr>
              <a:t> DATE: 24 july 2015 </a:t>
            </a:r>
            <a:br>
              <a:rPr lang="de-DE" sz="2000" i="1" dirty="0" smtClean="0">
                <a:solidFill>
                  <a:schemeClr val="tx1"/>
                </a:solidFill>
              </a:rPr>
            </a:br>
            <a:r>
              <a:rPr lang="de-DE" sz="2000" i="1" dirty="0">
                <a:solidFill>
                  <a:schemeClr val="tx1"/>
                </a:solidFill>
              </a:rPr>
              <a:t>T</a:t>
            </a:r>
            <a:r>
              <a:rPr lang="de-DE" sz="2000" i="1" dirty="0" smtClean="0">
                <a:solidFill>
                  <a:schemeClr val="tx1"/>
                </a:solidFill>
              </a:rPr>
              <a:t>ime</a:t>
            </a:r>
            <a:r>
              <a:rPr lang="de-DE" sz="2000" i="1" dirty="0">
                <a:solidFill>
                  <a:schemeClr val="tx1"/>
                </a:solidFill>
              </a:rPr>
              <a:t>:   09:30</a:t>
            </a:r>
            <a:br>
              <a:rPr lang="de-DE" sz="2000" i="1" dirty="0">
                <a:solidFill>
                  <a:schemeClr val="tx1"/>
                </a:solidFill>
              </a:rPr>
            </a:br>
            <a:r>
              <a:rPr lang="de-DE" sz="2000" i="1" dirty="0" smtClean="0">
                <a:solidFill>
                  <a:schemeClr val="tx1"/>
                </a:solidFill>
              </a:rPr>
              <a:t>Venue</a:t>
            </a:r>
            <a:r>
              <a:rPr lang="de-DE" sz="2000" i="1" dirty="0">
                <a:solidFill>
                  <a:schemeClr val="tx1"/>
                </a:solidFill>
              </a:rPr>
              <a:t>:  Prestige Auditorium</a:t>
            </a:r>
            <a:endParaRPr lang="en-Z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73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139</Words>
  <Application>Microsoft Office PowerPoint</Application>
  <PresentationFormat>Custom</PresentationFormat>
  <Paragraphs>68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TIMETABLE PLANNING MEETING</vt:lpstr>
      <vt:lpstr>AGENDA</vt:lpstr>
      <vt:lpstr>SUBMISSION DATES</vt:lpstr>
      <vt:lpstr>PROCEDURE</vt:lpstr>
      <vt:lpstr>THANK YOU FOR YOUR ATTENDANCE   Planning Meeting - 2016    DATE: 24 july 2015  Time:   09:30 Venue:  Prestige Auditorium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UIser</dc:creator>
  <cp:lastModifiedBy>Monica Prinsloo</cp:lastModifiedBy>
  <cp:revision>52</cp:revision>
  <dcterms:created xsi:type="dcterms:W3CDTF">2012-08-02T08:09:44Z</dcterms:created>
  <dcterms:modified xsi:type="dcterms:W3CDTF">2015-03-09T12:04:33Z</dcterms:modified>
</cp:coreProperties>
</file>