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9" d="100"/>
          <a:sy n="79" d="100"/>
        </p:scale>
        <p:origin x="13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2346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2346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082506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3962231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2004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2004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457201"/>
            <a:ext cx="5014913" cy="524835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64815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3834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9F4AEA6-0F27-1C40-B232-9F4345819529}"/>
              </a:ext>
            </a:extLst>
          </p:cNvPr>
          <p:cNvSpPr txBox="1">
            <a:spLocks/>
          </p:cNvSpPr>
          <p:nvPr userDrawn="1"/>
        </p:nvSpPr>
        <p:spPr>
          <a:xfrm>
            <a:off x="4640766" y="6234625"/>
            <a:ext cx="4608513" cy="521355"/>
          </a:xfrm>
          <a:prstGeom prst="rect">
            <a:avLst/>
          </a:prstGeom>
        </p:spPr>
        <p:txBody>
          <a:bodyPr vert="horz" lIns="91438" tIns="45719" rIns="91438" bIns="45719" rtlCol="0">
            <a:noAutofit/>
          </a:bodyPr>
          <a:lstStyle>
            <a:lvl1pPr marL="342893" indent="-342893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6" indent="-285745" algn="l" defTabSz="91438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8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9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60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52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43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34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25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1131"/>
              </a:lnSpc>
              <a:buNone/>
            </a:pPr>
            <a:r>
              <a:rPr lang="en-ZA" sz="1100" b="1" dirty="0">
                <a:latin typeface="Arial" pitchFamily="34" charset="0"/>
                <a:cs typeface="Arial" pitchFamily="34" charset="0"/>
              </a:rPr>
              <a:t>Faculty name -</a:t>
            </a:r>
            <a:r>
              <a:rPr lang="en-ZA" sz="1100" b="1" baseline="0" dirty="0">
                <a:latin typeface="Arial" pitchFamily="34" charset="0"/>
                <a:cs typeface="Arial" pitchFamily="34" charset="0"/>
              </a:rPr>
              <a:t> Change on Master Slide (View&gt;Slide Master)</a:t>
            </a:r>
            <a:endParaRPr lang="en-ZA" sz="1100" b="1" dirty="0">
              <a:latin typeface="Arial" pitchFamily="34" charset="0"/>
              <a:cs typeface="Arial" pitchFamily="34" charset="0"/>
            </a:endParaRPr>
          </a:p>
          <a:p>
            <a:pPr marL="0" indent="0" algn="r">
              <a:lnSpc>
                <a:spcPts val="1131"/>
              </a:lnSpc>
              <a:buNone/>
            </a:pPr>
            <a:r>
              <a:rPr lang="en-ZA" sz="1100" dirty="0">
                <a:latin typeface="Arial" pitchFamily="34" charset="0"/>
                <a:cs typeface="Arial" pitchFamily="34" charset="0"/>
              </a:rPr>
              <a:t>Department name </a:t>
            </a:r>
            <a:r>
              <a:rPr lang="mr-IN" sz="1100" dirty="0">
                <a:latin typeface="Arial" pitchFamily="34" charset="0"/>
                <a:cs typeface="Arial" pitchFamily="34" charset="0"/>
              </a:rPr>
              <a:t>–</a:t>
            </a:r>
            <a:r>
              <a:rPr lang="en-ZA" sz="1100" dirty="0">
                <a:latin typeface="Arial" pitchFamily="34" charset="0"/>
                <a:cs typeface="Arial" pitchFamily="34" charset="0"/>
              </a:rPr>
              <a:t> Change on Master Slide (View&gt;Slide Master)</a:t>
            </a:r>
          </a:p>
        </p:txBody>
      </p:sp>
    </p:spTree>
    <p:extLst>
      <p:ext uri="{BB962C8B-B14F-4D97-AF65-F5344CB8AC3E}">
        <p14:creationId xmlns:p14="http://schemas.microsoft.com/office/powerpoint/2010/main" val="725136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20362" y="511671"/>
            <a:ext cx="8503468" cy="1080120"/>
          </a:xfrm>
        </p:spPr>
        <p:txBody>
          <a:bodyPr>
            <a:normAutofit/>
          </a:bodyPr>
          <a:lstStyle/>
          <a:p>
            <a:pPr algn="l"/>
            <a:r>
              <a:rPr lang="en-ZA" b="1" dirty="0">
                <a:latin typeface="Arial" pitchFamily="34" charset="0"/>
                <a:cs typeface="Arial" pitchFamily="34" charset="0"/>
              </a:rPr>
              <a:t>INTRODUCTION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0361" y="2340471"/>
            <a:ext cx="8503469" cy="1219452"/>
          </a:xfrm>
          <a:prstGeom prst="rect">
            <a:avLst/>
          </a:prstGeom>
          <a:noFill/>
        </p:spPr>
        <p:txBody>
          <a:bodyPr wrap="square" lIns="64657" tIns="32329" rIns="64657" bIns="32329" rtlCol="0">
            <a:spAutoFit/>
          </a:bodyPr>
          <a:lstStyle/>
          <a:p>
            <a:r>
              <a:rPr lang="en-US" sz="2500" b="1" dirty="0">
                <a:latin typeface="Arial" pitchFamily="34" charset="0"/>
                <a:cs typeface="Arial" pitchFamily="34" charset="0"/>
              </a:rPr>
              <a:t>Click to insert sub intro </a:t>
            </a:r>
            <a:endParaRPr lang="en-ZA" sz="2500" dirty="0">
              <a:latin typeface="Arial" pitchFamily="34" charset="0"/>
              <a:cs typeface="Arial" pitchFamily="34" charset="0"/>
            </a:endParaRPr>
          </a:p>
          <a:p>
            <a:r>
              <a:rPr lang="en-US" sz="2500" b="1" dirty="0">
                <a:latin typeface="Arial" pitchFamily="34" charset="0"/>
                <a:cs typeface="Arial" pitchFamily="34" charset="0"/>
              </a:rPr>
              <a:t> </a:t>
            </a:r>
            <a:endParaRPr lang="en-ZA" sz="2500" dirty="0">
              <a:latin typeface="Arial" pitchFamily="34" charset="0"/>
              <a:cs typeface="Arial" pitchFamily="34" charset="0"/>
            </a:endParaRPr>
          </a:p>
          <a:p>
            <a:r>
              <a:rPr lang="en-US" sz="2500" dirty="0">
                <a:latin typeface="Arial" pitchFamily="34" charset="0"/>
                <a:cs typeface="Arial" pitchFamily="34" charset="0"/>
              </a:rPr>
              <a:t>Click to insert body text </a:t>
            </a:r>
            <a:endParaRPr lang="en-ZA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051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C95CD03-23C1-B64F-878A-7A4F1E464B70}"/>
              </a:ext>
            </a:extLst>
          </p:cNvPr>
          <p:cNvSpPr txBox="1">
            <a:spLocks/>
          </p:cNvSpPr>
          <p:nvPr/>
        </p:nvSpPr>
        <p:spPr>
          <a:xfrm>
            <a:off x="526633" y="1360763"/>
            <a:ext cx="9144000" cy="12513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80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Our Vision</a:t>
            </a:r>
            <a:endParaRPr lang="en-ZA" sz="8000" dirty="0">
              <a:latin typeface="Trebuchet MS" panose="020B0603020202020204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748F34E-E7E1-374B-B38C-2B605CE38BAC}"/>
              </a:ext>
            </a:extLst>
          </p:cNvPr>
          <p:cNvSpPr txBox="1">
            <a:spLocks/>
          </p:cNvSpPr>
          <p:nvPr/>
        </p:nvSpPr>
        <p:spPr>
          <a:xfrm>
            <a:off x="499241" y="279818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GB" sz="8000" i="1" dirty="0">
                <a:latin typeface="Trebuchet MS" panose="020B0603020202020204" pitchFamily="34" charset="0"/>
              </a:rPr>
              <a:t>A people’s </a:t>
            </a:r>
            <a:r>
              <a:rPr lang="en-GB" sz="8000" i="1" dirty="0" smtClean="0">
                <a:latin typeface="Trebuchet MS" panose="020B0603020202020204" pitchFamily="34" charset="0"/>
              </a:rPr>
              <a:t>university </a:t>
            </a:r>
            <a:r>
              <a:rPr lang="en-GB" sz="8000" i="1" dirty="0">
                <a:latin typeface="Trebuchet MS" panose="020B0603020202020204" pitchFamily="34" charset="0"/>
              </a:rPr>
              <a:t>that makes knowledge work</a:t>
            </a:r>
            <a:endParaRPr lang="en-US" sz="80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54610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BF24E817-8872-724D-BAEC-6F1041009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545887"/>
            <a:ext cx="9144000" cy="1251382"/>
          </a:xfrm>
        </p:spPr>
        <p:txBody>
          <a:bodyPr>
            <a:normAutofit/>
          </a:bodyPr>
          <a:lstStyle/>
          <a:p>
            <a:pPr algn="l"/>
            <a:r>
              <a:rPr lang="en-GB" sz="80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Our Mission</a:t>
            </a:r>
            <a:endParaRPr lang="en-ZA" sz="8000" dirty="0">
              <a:latin typeface="Trebuchet MS" panose="020B0603020202020204" pitchFamily="34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5D712AAA-B179-6949-ADBD-DDF73B12C0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2007475"/>
            <a:ext cx="9144000" cy="5075237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3600" i="1" dirty="0">
                <a:latin typeface="Trebuchet MS" panose="020B0603020202020204" pitchFamily="34" charset="0"/>
              </a:rPr>
              <a:t>We advance social and economic transformation through relevant curricula, impactful research and engagement, quality learning experiences, dedicated staff and an enabling environment</a:t>
            </a:r>
          </a:p>
          <a:p>
            <a:pPr algn="just"/>
            <a:endParaRPr lang="en-ZA" sz="1800" dirty="0">
              <a:latin typeface="Trebuchet MS" panose="020B0603020202020204" pitchFamily="34" charset="0"/>
            </a:endParaRPr>
          </a:p>
          <a:p>
            <a:endParaRPr lang="en-ZA" sz="1800" dirty="0"/>
          </a:p>
        </p:txBody>
      </p:sp>
    </p:spTree>
    <p:extLst>
      <p:ext uri="{BB962C8B-B14F-4D97-AF65-F5344CB8AC3E}">
        <p14:creationId xmlns:p14="http://schemas.microsoft.com/office/powerpoint/2010/main" val="579226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D7B649-D9D5-1E40-BB0C-3745477F7627}"/>
              </a:ext>
            </a:extLst>
          </p:cNvPr>
          <p:cNvSpPr/>
          <p:nvPr/>
        </p:nvSpPr>
        <p:spPr>
          <a:xfrm>
            <a:off x="135759" y="0"/>
            <a:ext cx="9550401" cy="1492716"/>
          </a:xfrm>
          <a:prstGeom prst="rect">
            <a:avLst/>
          </a:prstGeom>
        </p:spPr>
        <p:txBody>
          <a:bodyPr wrap="square" numCol="1" anchor="t">
            <a:spAutoFit/>
          </a:bodyPr>
          <a:lstStyle/>
          <a:p>
            <a:pPr marL="109855">
              <a:spcBef>
                <a:spcPts val="500"/>
              </a:spcBef>
              <a:spcAft>
                <a:spcPts val="0"/>
              </a:spcAft>
            </a:pPr>
            <a:r>
              <a:rPr lang="en-GB" sz="8000" b="1" dirty="0">
                <a:solidFill>
                  <a:srgbClr val="005092"/>
                </a:solidFill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Our Values</a:t>
            </a:r>
            <a:endParaRPr lang="en-ZA" sz="8000" b="1" dirty="0">
              <a:solidFill>
                <a:srgbClr val="005092"/>
              </a:solidFill>
              <a:latin typeface="Trebuchet MS" panose="020B060302020202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r>
              <a:rPr lang="en-GB" sz="110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 </a:t>
            </a:r>
            <a:endParaRPr lang="en-ZA" dirty="0">
              <a:latin typeface="Trebuchet MS" panose="020B060302020202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0A80FFD-D2F4-C447-9542-3994EFFBEE08}"/>
              </a:ext>
            </a:extLst>
          </p:cNvPr>
          <p:cNvSpPr/>
          <p:nvPr/>
        </p:nvSpPr>
        <p:spPr>
          <a:xfrm>
            <a:off x="304801" y="1352298"/>
            <a:ext cx="1149831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2400" b="1" i="1" dirty="0">
                <a:solidFill>
                  <a:srgbClr val="294983"/>
                </a:solidFill>
                <a:latin typeface="Trebuchet MS" panose="020B0703020202090204" pitchFamily="34" charset="0"/>
              </a:rPr>
              <a:t>Integrity</a:t>
            </a:r>
          </a:p>
          <a:p>
            <a:r>
              <a:rPr lang="en-ZA" sz="1400" i="1" dirty="0">
                <a:latin typeface="Trebuchet MS" panose="020B0703020202090204" pitchFamily="34" charset="0"/>
              </a:rPr>
              <a:t>We will always act honestly, ethically and professionally</a:t>
            </a:r>
          </a:p>
          <a:p>
            <a:r>
              <a:rPr lang="en-ZA" b="1" i="1" dirty="0">
                <a:latin typeface="Trebuchet MS" panose="020B0703020202090204" pitchFamily="34" charset="0"/>
              </a:rPr>
              <a:t/>
            </a:r>
            <a:br>
              <a:rPr lang="en-ZA" b="1" i="1" dirty="0">
                <a:latin typeface="Trebuchet MS" panose="020B0703020202090204" pitchFamily="34" charset="0"/>
              </a:rPr>
            </a:br>
            <a:r>
              <a:rPr lang="en-ZA" sz="2400" b="1" i="1" dirty="0">
                <a:solidFill>
                  <a:srgbClr val="294983"/>
                </a:solidFill>
                <a:latin typeface="Trebuchet MS" panose="020B0703020202090204" pitchFamily="34" charset="0"/>
              </a:rPr>
              <a:t>Care</a:t>
            </a:r>
            <a:r>
              <a:rPr lang="en-ZA" b="1" i="1" dirty="0">
                <a:latin typeface="Trebuchet MS" panose="020B0703020202090204" pitchFamily="34" charset="0"/>
              </a:rPr>
              <a:t/>
            </a:r>
            <a:br>
              <a:rPr lang="en-ZA" b="1" i="1" dirty="0">
                <a:latin typeface="Trebuchet MS" panose="020B0703020202090204" pitchFamily="34" charset="0"/>
              </a:rPr>
            </a:br>
            <a:r>
              <a:rPr lang="en-ZA" sz="1400" i="1" dirty="0">
                <a:latin typeface="Trebuchet MS" panose="020B0703020202090204" pitchFamily="34" charset="0"/>
              </a:rPr>
              <a:t>We will treat everyone with dignity and respect and green our environment</a:t>
            </a:r>
          </a:p>
          <a:p>
            <a:r>
              <a:rPr lang="en-ZA" b="1" i="1" dirty="0">
                <a:latin typeface="Trebuchet MS" panose="020B0703020202090204" pitchFamily="34" charset="0"/>
              </a:rPr>
              <a:t/>
            </a:r>
            <a:br>
              <a:rPr lang="en-ZA" b="1" i="1" dirty="0">
                <a:latin typeface="Trebuchet MS" panose="020B0703020202090204" pitchFamily="34" charset="0"/>
              </a:rPr>
            </a:br>
            <a:r>
              <a:rPr lang="en-ZA" sz="2400" b="1" i="1" dirty="0">
                <a:solidFill>
                  <a:srgbClr val="294983"/>
                </a:solidFill>
                <a:latin typeface="Trebuchet MS" panose="020B0703020202090204" pitchFamily="34" charset="0"/>
              </a:rPr>
              <a:t>Diversity, Inclusion and Equity</a:t>
            </a:r>
            <a:r>
              <a:rPr lang="en-ZA" b="1" i="1" dirty="0">
                <a:latin typeface="Trebuchet MS" panose="020B0703020202090204" pitchFamily="34" charset="0"/>
              </a:rPr>
              <a:t/>
            </a:r>
            <a:br>
              <a:rPr lang="en-ZA" b="1" i="1" dirty="0">
                <a:latin typeface="Trebuchet MS" panose="020B0703020202090204" pitchFamily="34" charset="0"/>
              </a:rPr>
            </a:br>
            <a:r>
              <a:rPr lang="en-ZA" sz="1400" i="1" dirty="0">
                <a:latin typeface="Trebuchet MS" panose="020B0703020202090204" pitchFamily="34" charset="0"/>
              </a:rPr>
              <a:t>We will embrace diversity, foster inclusivity and promote equity</a:t>
            </a:r>
          </a:p>
          <a:p>
            <a:r>
              <a:rPr lang="en-ZA" b="1" i="1" dirty="0">
                <a:latin typeface="Trebuchet MS" panose="020B0703020202090204" pitchFamily="34" charset="0"/>
              </a:rPr>
              <a:t> </a:t>
            </a:r>
          </a:p>
          <a:p>
            <a:r>
              <a:rPr lang="en-ZA" sz="2400" b="1" i="1" dirty="0">
                <a:solidFill>
                  <a:srgbClr val="294983"/>
                </a:solidFill>
                <a:latin typeface="Trebuchet MS" panose="020B0703020202090204" pitchFamily="34" charset="0"/>
              </a:rPr>
              <a:t>Excellence</a:t>
            </a:r>
            <a:r>
              <a:rPr lang="en-ZA" b="1" i="1" dirty="0">
                <a:latin typeface="Trebuchet MS" panose="020B0703020202090204" pitchFamily="34" charset="0"/>
              </a:rPr>
              <a:t/>
            </a:r>
            <a:br>
              <a:rPr lang="en-ZA" b="1" i="1" dirty="0">
                <a:latin typeface="Trebuchet MS" panose="020B0703020202090204" pitchFamily="34" charset="0"/>
              </a:rPr>
            </a:br>
            <a:r>
              <a:rPr lang="en-ZA" sz="1400" i="1" dirty="0">
                <a:latin typeface="Trebuchet MS" panose="020B0703020202090204" pitchFamily="34" charset="0"/>
              </a:rPr>
              <a:t>We will constantly innovate, solve problems and aim to improve ourselves and others</a:t>
            </a:r>
          </a:p>
          <a:p>
            <a:r>
              <a:rPr lang="en-ZA" b="1" i="1" dirty="0">
                <a:latin typeface="Trebuchet MS" panose="020B0703020202090204" pitchFamily="34" charset="0"/>
              </a:rPr>
              <a:t> </a:t>
            </a:r>
          </a:p>
          <a:p>
            <a:r>
              <a:rPr lang="en-ZA" sz="2400" b="1" i="1" dirty="0">
                <a:solidFill>
                  <a:srgbClr val="294983"/>
                </a:solidFill>
                <a:latin typeface="Trebuchet MS" panose="020B0703020202090204" pitchFamily="34" charset="0"/>
              </a:rPr>
              <a:t>Accountability</a:t>
            </a:r>
            <a:r>
              <a:rPr lang="en-ZA" b="1" i="1" dirty="0">
                <a:latin typeface="Trebuchet MS" panose="020B0703020202090204" pitchFamily="34" charset="0"/>
              </a:rPr>
              <a:t/>
            </a:r>
            <a:br>
              <a:rPr lang="en-ZA" b="1" i="1" dirty="0">
                <a:latin typeface="Trebuchet MS" panose="020B0703020202090204" pitchFamily="34" charset="0"/>
              </a:rPr>
            </a:br>
            <a:r>
              <a:rPr lang="en-ZA" sz="1400" i="1" dirty="0">
                <a:latin typeface="Trebuchet MS" panose="020B0703020202090204" pitchFamily="34" charset="0"/>
              </a:rPr>
              <a:t>We are answerable to each other and will act in the best interest of the university at all times</a:t>
            </a:r>
          </a:p>
        </p:txBody>
      </p:sp>
    </p:spTree>
    <p:extLst>
      <p:ext uri="{BB962C8B-B14F-4D97-AF65-F5344CB8AC3E}">
        <p14:creationId xmlns:p14="http://schemas.microsoft.com/office/powerpoint/2010/main" val="134238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C8A0628-B351-3E4A-9A73-7747674815C4}"/>
              </a:ext>
            </a:extLst>
          </p:cNvPr>
          <p:cNvSpPr txBox="1">
            <a:spLocks/>
          </p:cNvSpPr>
          <p:nvPr/>
        </p:nvSpPr>
        <p:spPr>
          <a:xfrm>
            <a:off x="151576" y="2503149"/>
            <a:ext cx="9624060" cy="12602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b="1" dirty="0">
                <a:solidFill>
                  <a:srgbClr val="004E9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3543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56</Words>
  <Application>Microsoft Office PowerPoint</Application>
  <PresentationFormat>A4 Paper (210x297 mm)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Trebuchet MS</vt:lpstr>
      <vt:lpstr>Office Theme</vt:lpstr>
      <vt:lpstr>INTRODUCTION</vt:lpstr>
      <vt:lpstr>PowerPoint Presentation</vt:lpstr>
      <vt:lpstr>Our Mission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Nadia Ross</dc:creator>
  <cp:lastModifiedBy>Amanda Van Rensburg</cp:lastModifiedBy>
  <cp:revision>16</cp:revision>
  <dcterms:created xsi:type="dcterms:W3CDTF">2018-02-06T09:29:15Z</dcterms:created>
  <dcterms:modified xsi:type="dcterms:W3CDTF">2020-01-24T09:28:35Z</dcterms:modified>
</cp:coreProperties>
</file>